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31"/>
  </p:notesMasterIdLst>
  <p:handoutMasterIdLst>
    <p:handoutMasterId r:id="rId32"/>
  </p:handoutMasterIdLst>
  <p:sldIdLst>
    <p:sldId id="3825" r:id="rId5"/>
    <p:sldId id="3826" r:id="rId6"/>
    <p:sldId id="3839" r:id="rId7"/>
    <p:sldId id="3791" r:id="rId8"/>
    <p:sldId id="3854" r:id="rId9"/>
    <p:sldId id="3842" r:id="rId10"/>
    <p:sldId id="3835" r:id="rId11"/>
    <p:sldId id="3857" r:id="rId12"/>
    <p:sldId id="3863" r:id="rId13"/>
    <p:sldId id="3856" r:id="rId14"/>
    <p:sldId id="3864" r:id="rId15"/>
    <p:sldId id="3859" r:id="rId16"/>
    <p:sldId id="3860" r:id="rId17"/>
    <p:sldId id="3861" r:id="rId18"/>
    <p:sldId id="3862" r:id="rId19"/>
    <p:sldId id="3865" r:id="rId20"/>
    <p:sldId id="3866" r:id="rId21"/>
    <p:sldId id="3858" r:id="rId22"/>
    <p:sldId id="3841" r:id="rId23"/>
    <p:sldId id="3844" r:id="rId24"/>
    <p:sldId id="3845" r:id="rId25"/>
    <p:sldId id="3851" r:id="rId26"/>
    <p:sldId id="3852" r:id="rId27"/>
    <p:sldId id="3853" r:id="rId28"/>
    <p:sldId id="3847" r:id="rId29"/>
    <p:sldId id="3848" r:id="rId3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A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8" y="9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2023-04-26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2023-04-26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1003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29711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4275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83356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0484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34208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038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pic>
        <p:nvPicPr>
          <p:cNvPr id="11" name="그림 10" descr="바닥이(가) 표시된 사진&#10;&#10;자동 생성된 설명">
            <a:extLst>
              <a:ext uri="{FF2B5EF4-FFF2-40B4-BE49-F238E27FC236}">
                <a16:creationId xmlns:a16="http://schemas.microsoft.com/office/drawing/2014/main" id="{62D8FE0E-18C2-86EE-CEE4-3FDBBBF96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123" y="1304488"/>
            <a:ext cx="8982118" cy="38536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133A92-4FB1-6255-B529-7075AAD480B4}"/>
              </a:ext>
            </a:extLst>
          </p:cNvPr>
          <p:cNvSpPr txBox="1"/>
          <p:nvPr/>
        </p:nvSpPr>
        <p:spPr>
          <a:xfrm>
            <a:off x="973123" y="5553512"/>
            <a:ext cx="10209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상황에 따른 </a:t>
            </a:r>
            <a:r>
              <a:rPr lang="ko-KR" altLang="en-US" sz="2400" dirty="0" err="1"/>
              <a:t>스키닝</a:t>
            </a:r>
            <a:r>
              <a:rPr lang="ko-KR" altLang="en-US" sz="2400" dirty="0"/>
              <a:t> 애니메이션 구현 및 슬라이딩 벡터를 이용한 충돌처리</a:t>
            </a:r>
          </a:p>
        </p:txBody>
      </p:sp>
    </p:spTree>
    <p:extLst>
      <p:ext uri="{BB962C8B-B14F-4D97-AF65-F5344CB8AC3E}">
        <p14:creationId xmlns:p14="http://schemas.microsoft.com/office/powerpoint/2010/main" val="538162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3548543" y="6023295"/>
            <a:ext cx="4838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SO</a:t>
            </a:r>
            <a:r>
              <a:rPr lang="ko-KR" altLang="en-US" dirty="0"/>
              <a:t> 단계 및 기하 </a:t>
            </a:r>
            <a:r>
              <a:rPr lang="ko-KR" altLang="en-US" dirty="0" err="1"/>
              <a:t>쉐이더를</a:t>
            </a:r>
            <a:r>
              <a:rPr lang="ko-KR" altLang="en-US" dirty="0"/>
              <a:t> 사용한 </a:t>
            </a:r>
            <a:r>
              <a:rPr lang="ko-KR" altLang="en-US" dirty="0" err="1"/>
              <a:t>파티클</a:t>
            </a:r>
            <a:r>
              <a:rPr lang="ko-KR" altLang="en-US" dirty="0"/>
              <a:t> 구현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76A43A8-8F5E-EE22-5EE2-BC881CA1A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85" y="1036628"/>
            <a:ext cx="3172127" cy="282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D0AB40F7-125A-3D39-FB92-B6AC0E041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483" y="1036628"/>
            <a:ext cx="3348759" cy="227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FDABB240-07E3-5E5E-6A0F-B0BB81D0D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483" y="3424629"/>
            <a:ext cx="3344069" cy="248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EF504D47-5B78-632D-DAE9-EFB846512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059" y="1036628"/>
            <a:ext cx="3210923" cy="2891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803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C7CAA9-701B-231A-C248-D119760EF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620" y="978116"/>
            <a:ext cx="3162679" cy="490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3548543" y="6023295"/>
            <a:ext cx="4911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조명</a:t>
            </a:r>
            <a:r>
              <a:rPr lang="en-US" altLang="ko-KR" dirty="0"/>
              <a:t>, </a:t>
            </a:r>
            <a:r>
              <a:rPr lang="ko-KR" altLang="en-US" dirty="0"/>
              <a:t>공격 이펙트에 </a:t>
            </a:r>
            <a:r>
              <a:rPr lang="ko-KR" altLang="en-US" dirty="0" err="1"/>
              <a:t>이미시브를</a:t>
            </a:r>
            <a:r>
              <a:rPr lang="ko-KR" altLang="en-US" dirty="0"/>
              <a:t> 구현하여 적용</a:t>
            </a:r>
          </a:p>
        </p:txBody>
      </p:sp>
    </p:spTree>
    <p:extLst>
      <p:ext uri="{BB962C8B-B14F-4D97-AF65-F5344CB8AC3E}">
        <p14:creationId xmlns:p14="http://schemas.microsoft.com/office/powerpoint/2010/main" val="174031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5229551" y="5988775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노말맵</a:t>
            </a:r>
            <a:r>
              <a:rPr lang="ko-KR" altLang="en-US" dirty="0"/>
              <a:t> 적용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84D662-DF68-294B-2474-15EEBEFBF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191" y="1110610"/>
            <a:ext cx="2434165" cy="443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8D936E7-207A-7E91-2DEB-69E6565A1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082" y="1110610"/>
            <a:ext cx="2452737" cy="443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7F2FC6-AD6F-1182-4BA4-6B6BE79309B2}"/>
              </a:ext>
            </a:extLst>
          </p:cNvPr>
          <p:cNvSpPr txBox="1"/>
          <p:nvPr/>
        </p:nvSpPr>
        <p:spPr>
          <a:xfrm>
            <a:off x="6560476" y="5619443"/>
            <a:ext cx="161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└적용 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C6DE55-7C8C-9BD1-0F17-670079ABAC36}"/>
              </a:ext>
            </a:extLst>
          </p:cNvPr>
          <p:cNvSpPr txBox="1"/>
          <p:nvPr/>
        </p:nvSpPr>
        <p:spPr>
          <a:xfrm>
            <a:off x="3475082" y="5619443"/>
            <a:ext cx="161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└ 적용 전</a:t>
            </a:r>
          </a:p>
        </p:txBody>
      </p:sp>
    </p:spTree>
    <p:extLst>
      <p:ext uri="{BB962C8B-B14F-4D97-AF65-F5344CB8AC3E}">
        <p14:creationId xmlns:p14="http://schemas.microsoft.com/office/powerpoint/2010/main" val="3522159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3136057" y="5986350"/>
            <a:ext cx="564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계산 </a:t>
            </a:r>
            <a:r>
              <a:rPr lang="ko-KR" altLang="en-US" dirty="0" err="1"/>
              <a:t>쉐이더를</a:t>
            </a:r>
            <a:r>
              <a:rPr lang="ko-KR" altLang="en-US" dirty="0"/>
              <a:t> 이용한 거리에 따른 </a:t>
            </a:r>
            <a:r>
              <a:rPr lang="en-US" altLang="ko-KR" dirty="0"/>
              <a:t>depth of field </a:t>
            </a:r>
            <a:r>
              <a:rPr lang="ko-KR" altLang="en-US" dirty="0"/>
              <a:t>구현</a:t>
            </a:r>
          </a:p>
        </p:txBody>
      </p:sp>
      <p:pic>
        <p:nvPicPr>
          <p:cNvPr id="3" name="그림 2" descr="벽, 실내이(가) 표시된 사진&#10;&#10;자동 생성된 설명">
            <a:extLst>
              <a:ext uri="{FF2B5EF4-FFF2-40B4-BE49-F238E27FC236}">
                <a16:creationId xmlns:a16="http://schemas.microsoft.com/office/drawing/2014/main" id="{C49D99AC-7CED-74E3-3FB7-2812D2E45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63" y="1304488"/>
            <a:ext cx="57912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42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3504183" y="5781107"/>
            <a:ext cx="494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가려지는 부분에 따른 카메라 거리 조절</a:t>
            </a:r>
          </a:p>
        </p:txBody>
      </p:sp>
      <p:pic>
        <p:nvPicPr>
          <p:cNvPr id="4" name="그림 3" descr="바닥, 실내, 소년이(가) 표시된 사진&#10;&#10;자동 생성된 설명">
            <a:extLst>
              <a:ext uri="{FF2B5EF4-FFF2-40B4-BE49-F238E27FC236}">
                <a16:creationId xmlns:a16="http://schemas.microsoft.com/office/drawing/2014/main" id="{F531CA6F-3D16-0EAB-8410-214A124AB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928" y="1209923"/>
            <a:ext cx="4360580" cy="441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20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2646218" y="5666272"/>
            <a:ext cx="689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많은 그림자 및 조명 처리를 위한 지연 조명</a:t>
            </a:r>
            <a:r>
              <a:rPr lang="en-US" altLang="ko-KR" dirty="0"/>
              <a:t>, </a:t>
            </a:r>
            <a:r>
              <a:rPr lang="ko-KR" altLang="en-US" dirty="0"/>
              <a:t>쉐도우 맵 사용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5165163-FD6D-5FB0-3655-5BD36E3AE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552" y="1425286"/>
            <a:ext cx="9116896" cy="400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42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2646218" y="5666272"/>
            <a:ext cx="689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공간 분할 및 뷰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컬링으로</a:t>
            </a:r>
            <a:r>
              <a:rPr lang="ko-KR" altLang="en-US" dirty="0"/>
              <a:t> </a:t>
            </a:r>
            <a:r>
              <a:rPr lang="ko-KR" altLang="en-US" dirty="0" err="1"/>
              <a:t>렌더</a:t>
            </a:r>
            <a:r>
              <a:rPr lang="ko-KR" altLang="en-US" dirty="0"/>
              <a:t> 및 충돌 처리 최적화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하드웨어 </a:t>
            </a:r>
            <a:r>
              <a:rPr lang="ko-KR" altLang="en-US" dirty="0" err="1"/>
              <a:t>인스턴싱으로</a:t>
            </a:r>
            <a:r>
              <a:rPr lang="ko-KR" altLang="en-US" dirty="0"/>
              <a:t> </a:t>
            </a:r>
            <a:r>
              <a:rPr lang="ko-KR" altLang="en-US" dirty="0" err="1"/>
              <a:t>렌더</a:t>
            </a:r>
            <a:r>
              <a:rPr lang="ko-KR" altLang="en-US" dirty="0"/>
              <a:t> 최적화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AEFA49-A08F-2566-DEA9-AC06A62C2E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894" b="18879"/>
          <a:stretch/>
        </p:blipFill>
        <p:spPr>
          <a:xfrm>
            <a:off x="4491609" y="2172744"/>
            <a:ext cx="2428876" cy="14449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699DEE1-A977-BCAD-D4F3-50C7A38D46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64"/>
          <a:stretch/>
        </p:blipFill>
        <p:spPr>
          <a:xfrm>
            <a:off x="8256908" y="2198468"/>
            <a:ext cx="2428875" cy="144490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9126000-9BD5-97E0-1957-6CD17313CE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42"/>
          <a:stretch/>
        </p:blipFill>
        <p:spPr>
          <a:xfrm>
            <a:off x="838200" y="2143383"/>
            <a:ext cx="2428875" cy="1438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573CB-5DDA-8971-A1DE-E6F0B0DD45C1}"/>
              </a:ext>
            </a:extLst>
          </p:cNvPr>
          <p:cNvSpPr txBox="1"/>
          <p:nvPr/>
        </p:nvSpPr>
        <p:spPr>
          <a:xfrm>
            <a:off x="897622" y="3791824"/>
            <a:ext cx="2491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미적용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86DC0B-08C3-242B-8077-0EBB8BD6D985}"/>
              </a:ext>
            </a:extLst>
          </p:cNvPr>
          <p:cNvSpPr txBox="1"/>
          <p:nvPr/>
        </p:nvSpPr>
        <p:spPr>
          <a:xfrm>
            <a:off x="4424496" y="3716323"/>
            <a:ext cx="4140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공간 분할 및 </a:t>
            </a:r>
            <a:endParaRPr lang="en-US" altLang="ko-KR" dirty="0"/>
          </a:p>
          <a:p>
            <a:r>
              <a:rPr lang="ko-KR" altLang="en-US" dirty="0"/>
              <a:t>뷰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ko-KR" altLang="en-US" dirty="0"/>
              <a:t> 적용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906D85-3EA1-85F7-C02F-DE32682978CE}"/>
              </a:ext>
            </a:extLst>
          </p:cNvPr>
          <p:cNvSpPr txBox="1"/>
          <p:nvPr/>
        </p:nvSpPr>
        <p:spPr>
          <a:xfrm>
            <a:off x="8256908" y="3791824"/>
            <a:ext cx="1986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인스턴싱</a:t>
            </a:r>
            <a:r>
              <a:rPr lang="ko-KR" altLang="en-US" dirty="0"/>
              <a:t> 적용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26ECED-D8EA-D485-3BAF-D61049B84014}"/>
              </a:ext>
            </a:extLst>
          </p:cNvPr>
          <p:cNvSpPr txBox="1"/>
          <p:nvPr/>
        </p:nvSpPr>
        <p:spPr>
          <a:xfrm>
            <a:off x="8732940" y="641436"/>
            <a:ext cx="302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CPU</a:t>
            </a:r>
            <a:r>
              <a:rPr lang="ko-KR" altLang="en-US" sz="1200" dirty="0"/>
              <a:t> </a:t>
            </a:r>
            <a:r>
              <a:rPr lang="en-US" altLang="ko-KR" sz="1200" dirty="0"/>
              <a:t>:</a:t>
            </a:r>
            <a:r>
              <a:rPr lang="ko-KR" altLang="en-US" sz="1200" dirty="0"/>
              <a:t> </a:t>
            </a:r>
            <a:r>
              <a:rPr lang="en-US" altLang="ko-KR" sz="1200" dirty="0"/>
              <a:t>AMD</a:t>
            </a:r>
            <a:r>
              <a:rPr lang="ko-KR" altLang="en-US" sz="1200" dirty="0"/>
              <a:t> </a:t>
            </a:r>
            <a:r>
              <a:rPr lang="en-US" altLang="ko-KR" sz="1200" dirty="0"/>
              <a:t>Ryzen 7 5800H</a:t>
            </a:r>
          </a:p>
          <a:p>
            <a:r>
              <a:rPr lang="en-US" altLang="ko-KR" sz="1200" dirty="0"/>
              <a:t>GPU : RTX 3060</a:t>
            </a:r>
          </a:p>
          <a:p>
            <a:r>
              <a:rPr lang="en-US" altLang="ko-KR" sz="1200" dirty="0"/>
              <a:t>RAM : 16G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96067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3E8A1E54-6C7F-EF66-605F-89A295966026}"/>
              </a:ext>
            </a:extLst>
          </p:cNvPr>
          <p:cNvSpPr txBox="1">
            <a:spLocks/>
          </p:cNvSpPr>
          <p:nvPr/>
        </p:nvSpPr>
        <p:spPr>
          <a:xfrm>
            <a:off x="838200" y="-210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14" name="사각형: 잘린 대각선 방향 모서리 13">
            <a:extLst>
              <a:ext uri="{FF2B5EF4-FFF2-40B4-BE49-F238E27FC236}">
                <a16:creationId xmlns:a16="http://schemas.microsoft.com/office/drawing/2014/main" id="{FF0BAB43-A870-948E-47F3-1E032CB76BA6}"/>
              </a:ext>
            </a:extLst>
          </p:cNvPr>
          <p:cNvSpPr/>
          <p:nvPr/>
        </p:nvSpPr>
        <p:spPr>
          <a:xfrm>
            <a:off x="955207" y="1478471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AsyncSelect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모델을 이용한 멀티플레이 구현</a:t>
            </a:r>
            <a:endParaRPr lang="en-US" altLang="ko-KR" sz="1400" dirty="0"/>
          </a:p>
        </p:txBody>
      </p:sp>
      <p:sp>
        <p:nvSpPr>
          <p:cNvPr id="15" name="사각형: 잘린 대각선 방향 모서리 14">
            <a:extLst>
              <a:ext uri="{FF2B5EF4-FFF2-40B4-BE49-F238E27FC236}">
                <a16:creationId xmlns:a16="http://schemas.microsoft.com/office/drawing/2014/main" id="{7797D44A-F702-43DB-BF62-945D09011388}"/>
              </a:ext>
            </a:extLst>
          </p:cNvPr>
          <p:cNvSpPr/>
          <p:nvPr/>
        </p:nvSpPr>
        <p:spPr>
          <a:xfrm>
            <a:off x="3171299" y="1478471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외곽선 구현</a:t>
            </a:r>
            <a:endParaRPr lang="en-US" altLang="ko-KR" dirty="0"/>
          </a:p>
        </p:txBody>
      </p:sp>
      <p:sp>
        <p:nvSpPr>
          <p:cNvPr id="16" name="사각형: 잘린 대각선 방향 모서리 15">
            <a:extLst>
              <a:ext uri="{FF2B5EF4-FFF2-40B4-BE49-F238E27FC236}">
                <a16:creationId xmlns:a16="http://schemas.microsoft.com/office/drawing/2014/main" id="{FFA94BA3-36DD-7FC3-E550-42DB2AFB8F57}"/>
              </a:ext>
            </a:extLst>
          </p:cNvPr>
          <p:cNvSpPr/>
          <p:nvPr/>
        </p:nvSpPr>
        <p:spPr>
          <a:xfrm>
            <a:off x="5335659" y="1478471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로비 씬 및 닉네임 구현</a:t>
            </a:r>
            <a:endParaRPr lang="en-US" altLang="ko-KR" dirty="0"/>
          </a:p>
        </p:txBody>
      </p:sp>
      <p:sp>
        <p:nvSpPr>
          <p:cNvPr id="17" name="사각형: 잘린 대각선 방향 모서리 16">
            <a:extLst>
              <a:ext uri="{FF2B5EF4-FFF2-40B4-BE49-F238E27FC236}">
                <a16:creationId xmlns:a16="http://schemas.microsoft.com/office/drawing/2014/main" id="{015506E1-6B65-4529-6E11-700C36DC1193}"/>
              </a:ext>
            </a:extLst>
          </p:cNvPr>
          <p:cNvSpPr/>
          <p:nvPr/>
        </p:nvSpPr>
        <p:spPr>
          <a:xfrm>
            <a:off x="7551751" y="1478471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사운드 구현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사각형: 잘린 대각선 방향 모서리 17">
            <a:extLst>
              <a:ext uri="{FF2B5EF4-FFF2-40B4-BE49-F238E27FC236}">
                <a16:creationId xmlns:a16="http://schemas.microsoft.com/office/drawing/2014/main" id="{931A7283-09FF-065C-DB92-E704E0C36CCB}"/>
              </a:ext>
            </a:extLst>
          </p:cNvPr>
          <p:cNvSpPr/>
          <p:nvPr/>
        </p:nvSpPr>
        <p:spPr>
          <a:xfrm>
            <a:off x="955207" y="3118520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반투명 오브젝트 구현</a:t>
            </a:r>
            <a:endParaRPr lang="en-US" altLang="ko-KR" dirty="0"/>
          </a:p>
        </p:txBody>
      </p:sp>
      <p:sp>
        <p:nvSpPr>
          <p:cNvPr id="19" name="사각형: 잘린 대각선 방향 모서리 18">
            <a:extLst>
              <a:ext uri="{FF2B5EF4-FFF2-40B4-BE49-F238E27FC236}">
                <a16:creationId xmlns:a16="http://schemas.microsoft.com/office/drawing/2014/main" id="{24F6C1B1-0149-552A-D659-7AB503C7AACD}"/>
              </a:ext>
            </a:extLst>
          </p:cNvPr>
          <p:cNvSpPr/>
          <p:nvPr/>
        </p:nvSpPr>
        <p:spPr>
          <a:xfrm>
            <a:off x="3171299" y="3118520"/>
            <a:ext cx="2006107" cy="1466066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사운드 제외 모델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애니메이션</a:t>
            </a:r>
            <a:r>
              <a:rPr lang="en-US" altLang="ko-KR" sz="1600" dirty="0">
                <a:solidFill>
                  <a:schemeClr val="tx1"/>
                </a:solidFill>
              </a:rPr>
              <a:t>, UI, </a:t>
            </a:r>
            <a:r>
              <a:rPr lang="ko-KR" altLang="en-US" sz="1600" dirty="0">
                <a:solidFill>
                  <a:schemeClr val="tx1"/>
                </a:solidFill>
              </a:rPr>
              <a:t>텍스처 등 모든 리소스 자체 제작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19432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게임조작</a:t>
            </a:r>
          </a:p>
        </p:txBody>
      </p:sp>
      <p:pic>
        <p:nvPicPr>
          <p:cNvPr id="1026" name="Picture 2" descr="1 + 무료 방향키 &amp; 키보드 이미지 - Pixabay">
            <a:extLst>
              <a:ext uri="{FF2B5EF4-FFF2-40B4-BE49-F238E27FC236}">
                <a16:creationId xmlns:a16="http://schemas.microsoft.com/office/drawing/2014/main" id="{5EDFBDB6-2405-BB69-A63C-EEB039613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" y="1143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18977-2082-000A-403C-B5582A0E6730}"/>
              </a:ext>
            </a:extLst>
          </p:cNvPr>
          <p:cNvSpPr txBox="1"/>
          <p:nvPr/>
        </p:nvSpPr>
        <p:spPr>
          <a:xfrm>
            <a:off x="10067637" y="2179782"/>
            <a:ext cx="196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</a:p>
        </p:txBody>
      </p:sp>
      <p:pic>
        <p:nvPicPr>
          <p:cNvPr id="1030" name="Picture 6" descr="홈플래닛 저소음 무선마우스, 화이트">
            <a:extLst>
              <a:ext uri="{FF2B5EF4-FFF2-40B4-BE49-F238E27FC236}">
                <a16:creationId xmlns:a16="http://schemas.microsoft.com/office/drawing/2014/main" id="{E50924D0-0F02-167D-7508-180F3A312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655" y="2957385"/>
            <a:ext cx="1407967" cy="14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C3DB218-3202-BB5A-D306-99325ACEF4F3}"/>
              </a:ext>
            </a:extLst>
          </p:cNvPr>
          <p:cNvSpPr/>
          <p:nvPr/>
        </p:nvSpPr>
        <p:spPr>
          <a:xfrm>
            <a:off x="2003682" y="4266590"/>
            <a:ext cx="2228316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EE14B7E-49BF-80F6-CCED-E604DB38FD5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117840" y="4534444"/>
            <a:ext cx="8060" cy="10382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61703F2-75CF-D5F2-F5C7-E1DAD4F8FC27}"/>
              </a:ext>
            </a:extLst>
          </p:cNvPr>
          <p:cNvSpPr txBox="1"/>
          <p:nvPr/>
        </p:nvSpPr>
        <p:spPr>
          <a:xfrm>
            <a:off x="2860399" y="5601502"/>
            <a:ext cx="137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E5DFF09-9CB2-8F6B-F340-DF5F16D58F80}"/>
              </a:ext>
            </a:extLst>
          </p:cNvPr>
          <p:cNvCxnSpPr>
            <a:cxnSpLocks/>
          </p:cNvCxnSpPr>
          <p:nvPr/>
        </p:nvCxnSpPr>
        <p:spPr>
          <a:xfrm flipH="1" flipV="1">
            <a:off x="10070322" y="2840936"/>
            <a:ext cx="420458" cy="452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325F3B-5B22-3D22-7336-8322E1923644}"/>
              </a:ext>
            </a:extLst>
          </p:cNvPr>
          <p:cNvSpPr txBox="1"/>
          <p:nvPr/>
        </p:nvSpPr>
        <p:spPr>
          <a:xfrm>
            <a:off x="11194066" y="2230057"/>
            <a:ext cx="84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268CF0-639E-D7E6-2B7C-8B9BB6EBE10A}"/>
              </a:ext>
            </a:extLst>
          </p:cNvPr>
          <p:cNvCxnSpPr>
            <a:cxnSpLocks/>
          </p:cNvCxnSpPr>
          <p:nvPr/>
        </p:nvCxnSpPr>
        <p:spPr>
          <a:xfrm flipV="1">
            <a:off x="10915797" y="2850635"/>
            <a:ext cx="505825" cy="43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E7A4F33-3595-A77B-EBB6-00C079BB9803}"/>
              </a:ext>
            </a:extLst>
          </p:cNvPr>
          <p:cNvSpPr txBox="1"/>
          <p:nvPr/>
        </p:nvSpPr>
        <p:spPr>
          <a:xfrm>
            <a:off x="9259179" y="2122336"/>
            <a:ext cx="2130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교수</a:t>
            </a:r>
            <a:r>
              <a:rPr lang="en-US" altLang="ko-KR" sz="1600" dirty="0"/>
              <a:t>:</a:t>
            </a:r>
            <a:r>
              <a:rPr lang="ko-KR" altLang="en-US" sz="1600" dirty="0"/>
              <a:t>기본공격</a:t>
            </a:r>
            <a:endParaRPr lang="en-US" altLang="ko-KR" sz="1600" dirty="0"/>
          </a:p>
          <a:p>
            <a:r>
              <a:rPr lang="ko-KR" altLang="en-US" sz="1600" dirty="0"/>
              <a:t>학생</a:t>
            </a:r>
            <a:r>
              <a:rPr lang="en-US" altLang="ko-KR" sz="1600" dirty="0"/>
              <a:t>:</a:t>
            </a:r>
            <a:r>
              <a:rPr lang="ko-KR" altLang="en-US" sz="1600" dirty="0"/>
              <a:t>아이템 사용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B92319-2321-860F-B880-B51861838175}"/>
              </a:ext>
            </a:extLst>
          </p:cNvPr>
          <p:cNvSpPr/>
          <p:nvPr/>
        </p:nvSpPr>
        <p:spPr>
          <a:xfrm>
            <a:off x="1431984" y="3114164"/>
            <a:ext cx="258793" cy="232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FC5C3F-094D-412E-829A-8A66201A4613}"/>
              </a:ext>
            </a:extLst>
          </p:cNvPr>
          <p:cNvSpPr/>
          <p:nvPr/>
        </p:nvSpPr>
        <p:spPr>
          <a:xfrm>
            <a:off x="1130059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CE80D-2595-2CE2-6F77-7EB0478F82FA}"/>
              </a:ext>
            </a:extLst>
          </p:cNvPr>
          <p:cNvSpPr/>
          <p:nvPr/>
        </p:nvSpPr>
        <p:spPr>
          <a:xfrm>
            <a:off x="151336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C3D340-A446-DB0E-03B7-D6AF72000F29}"/>
              </a:ext>
            </a:extLst>
          </p:cNvPr>
          <p:cNvSpPr/>
          <p:nvPr/>
        </p:nvSpPr>
        <p:spPr>
          <a:xfrm>
            <a:off x="190608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788C162-AF0B-4EAA-A7E3-4FCD6724205F}"/>
              </a:ext>
            </a:extLst>
          </p:cNvPr>
          <p:cNvCxnSpPr/>
          <p:nvPr/>
        </p:nvCxnSpPr>
        <p:spPr>
          <a:xfrm>
            <a:off x="1642764" y="3752490"/>
            <a:ext cx="0" cy="1647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E125E6F-DDFD-AF51-93D1-D26D8CDD4B42}"/>
              </a:ext>
            </a:extLst>
          </p:cNvPr>
          <p:cNvSpPr txBox="1"/>
          <p:nvPr/>
        </p:nvSpPr>
        <p:spPr>
          <a:xfrm>
            <a:off x="1330386" y="5416836"/>
            <a:ext cx="100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454DE1C-044E-DAF1-4F96-005155C84BB3}"/>
              </a:ext>
            </a:extLst>
          </p:cNvPr>
          <p:cNvSpPr/>
          <p:nvPr/>
        </p:nvSpPr>
        <p:spPr>
          <a:xfrm>
            <a:off x="1831589" y="3096274"/>
            <a:ext cx="258793" cy="2680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82A2136-B699-48AA-27B5-CB79E80D87E5}"/>
              </a:ext>
            </a:extLst>
          </p:cNvPr>
          <p:cNvCxnSpPr>
            <a:cxnSpLocks/>
          </p:cNvCxnSpPr>
          <p:nvPr/>
        </p:nvCxnSpPr>
        <p:spPr>
          <a:xfrm flipV="1">
            <a:off x="1960985" y="1522416"/>
            <a:ext cx="0" cy="1684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5EC6FBF-C21D-B24F-B2E8-B6BDD45373FF}"/>
              </a:ext>
            </a:extLst>
          </p:cNvPr>
          <p:cNvSpPr txBox="1"/>
          <p:nvPr/>
        </p:nvSpPr>
        <p:spPr>
          <a:xfrm>
            <a:off x="1411554" y="1157597"/>
            <a:ext cx="1098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상호작용</a:t>
            </a:r>
          </a:p>
        </p:txBody>
      </p:sp>
    </p:spTree>
    <p:extLst>
      <p:ext uri="{BB962C8B-B14F-4D97-AF65-F5344CB8AC3E}">
        <p14:creationId xmlns:p14="http://schemas.microsoft.com/office/powerpoint/2010/main" val="1765600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소개</a:t>
            </a:r>
            <a:endParaRPr lang="en-US" altLang="ko-KR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흐름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화면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 분담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 내용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조작 방법</a:t>
            </a:r>
            <a:endParaRPr lang="en-US" altLang="ko-KR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문제점 및 보완책 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개발 일정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altLang="ko-KR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9. </a:t>
            </a:r>
            <a:r>
              <a:rPr lang="ko-KR" altLang="en-US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향후 개발 일정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/>
              <a:t>7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문제점 및 보완책</a:t>
            </a:r>
            <a:endParaRPr lang="ko-KR" altLang="en-US" dirty="0"/>
          </a:p>
        </p:txBody>
      </p:sp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60BC1513-5A43-CFBD-CEF2-2D159F6C1AE0}"/>
              </a:ext>
            </a:extLst>
          </p:cNvPr>
          <p:cNvSpPr/>
          <p:nvPr/>
        </p:nvSpPr>
        <p:spPr>
          <a:xfrm>
            <a:off x="1877996" y="1619178"/>
            <a:ext cx="8029402" cy="3858833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쉐도우 매핑에 대한 최적화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게임화면 내 </a:t>
            </a:r>
            <a:r>
              <a:rPr lang="en-US" altLang="ko-KR" dirty="0">
                <a:solidFill>
                  <a:schemeClr val="tx1"/>
                </a:solidFill>
              </a:rPr>
              <a:t>UI </a:t>
            </a:r>
            <a:r>
              <a:rPr lang="ko-KR" altLang="en-US" dirty="0">
                <a:solidFill>
                  <a:schemeClr val="tx1"/>
                </a:solidFill>
              </a:rPr>
              <a:t>추가 필요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타임오버 구현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사운드 부족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sz="2000" b="1" dirty="0"/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 모델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제작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계단 난간 제작 필요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일부 부자연스러운 애니메이션 수정</a:t>
            </a:r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2541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21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5DE4858-02CB-AA4C-93B9-BCCCF0C490FF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96944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개인별 진행도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1504E9-8FFD-8A1F-F9E4-4D4B99828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5" y="1683178"/>
            <a:ext cx="12192000" cy="349164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CCAD517-2EEE-F9C7-8D2E-A2A14FD95D13}"/>
              </a:ext>
            </a:extLst>
          </p:cNvPr>
          <p:cNvSpPr/>
          <p:nvPr/>
        </p:nvSpPr>
        <p:spPr>
          <a:xfrm>
            <a:off x="2642992" y="2029216"/>
            <a:ext cx="1716066" cy="212944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D57C0B-E53B-B666-5E34-A7AC40F620DE}"/>
              </a:ext>
            </a:extLst>
          </p:cNvPr>
          <p:cNvSpPr/>
          <p:nvPr/>
        </p:nvSpPr>
        <p:spPr>
          <a:xfrm>
            <a:off x="2642992" y="2242160"/>
            <a:ext cx="1716066" cy="212944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F1D9F2-8680-EE67-AD8F-DD36550905C8}"/>
              </a:ext>
            </a:extLst>
          </p:cNvPr>
          <p:cNvSpPr/>
          <p:nvPr/>
        </p:nvSpPr>
        <p:spPr>
          <a:xfrm>
            <a:off x="3501024" y="2837007"/>
            <a:ext cx="2594975" cy="203221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C280B45-13EA-877F-5E9A-687D58D309D3}"/>
              </a:ext>
            </a:extLst>
          </p:cNvPr>
          <p:cNvSpPr/>
          <p:nvPr/>
        </p:nvSpPr>
        <p:spPr>
          <a:xfrm>
            <a:off x="3506115" y="2682613"/>
            <a:ext cx="852943" cy="13010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CE14CE-F201-C8F1-CA38-D64BEF23C000}"/>
              </a:ext>
            </a:extLst>
          </p:cNvPr>
          <p:cNvSpPr/>
          <p:nvPr/>
        </p:nvSpPr>
        <p:spPr>
          <a:xfrm>
            <a:off x="3501023" y="3023388"/>
            <a:ext cx="2594975" cy="203221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B0CD641-1674-4E90-2858-B051D11E611D}"/>
              </a:ext>
            </a:extLst>
          </p:cNvPr>
          <p:cNvSpPr/>
          <p:nvPr/>
        </p:nvSpPr>
        <p:spPr>
          <a:xfrm>
            <a:off x="4359058" y="3250897"/>
            <a:ext cx="826717" cy="152585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9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0%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73DFC71-864C-3F02-0CAD-2C144C633749}"/>
              </a:ext>
            </a:extLst>
          </p:cNvPr>
          <p:cNvSpPr/>
          <p:nvPr/>
        </p:nvSpPr>
        <p:spPr>
          <a:xfrm>
            <a:off x="4359058" y="3412238"/>
            <a:ext cx="1716066" cy="212944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31A1CD-F5C6-6EF5-FD8D-96B6A011F847}"/>
              </a:ext>
            </a:extLst>
          </p:cNvPr>
          <p:cNvSpPr/>
          <p:nvPr/>
        </p:nvSpPr>
        <p:spPr>
          <a:xfrm>
            <a:off x="4359058" y="3613905"/>
            <a:ext cx="2594975" cy="203221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1A9C305-2E3D-5110-B341-8A6BE9CC7CCA}"/>
              </a:ext>
            </a:extLst>
          </p:cNvPr>
          <p:cNvSpPr/>
          <p:nvPr/>
        </p:nvSpPr>
        <p:spPr>
          <a:xfrm>
            <a:off x="5217091" y="3794893"/>
            <a:ext cx="1716066" cy="19045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9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0%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19CE9F4-EEFF-6AF2-4417-397A9C8EDC51}"/>
              </a:ext>
            </a:extLst>
          </p:cNvPr>
          <p:cNvSpPr/>
          <p:nvPr/>
        </p:nvSpPr>
        <p:spPr>
          <a:xfrm>
            <a:off x="6933157" y="3996908"/>
            <a:ext cx="845506" cy="15814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9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0%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9BF6C27-770C-56E6-1293-3922EA50A09C}"/>
              </a:ext>
            </a:extLst>
          </p:cNvPr>
          <p:cNvSpPr/>
          <p:nvPr/>
        </p:nvSpPr>
        <p:spPr>
          <a:xfrm>
            <a:off x="6933157" y="4196208"/>
            <a:ext cx="845506" cy="15814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994AA06-8739-6D4F-FF64-DAAB0C745AB8}"/>
              </a:ext>
            </a:extLst>
          </p:cNvPr>
          <p:cNvSpPr/>
          <p:nvPr/>
        </p:nvSpPr>
        <p:spPr>
          <a:xfrm>
            <a:off x="2642990" y="2469669"/>
            <a:ext cx="1716066" cy="212944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100%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E4B3A9F-BE40-909F-BE75-8011607B5F5A}"/>
              </a:ext>
            </a:extLst>
          </p:cNvPr>
          <p:cNvSpPr/>
          <p:nvPr/>
        </p:nvSpPr>
        <p:spPr>
          <a:xfrm>
            <a:off x="2642990" y="4402897"/>
            <a:ext cx="1716066" cy="21044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90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%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409CC7-64CE-DDDD-12D9-32EA57A8A1DC}"/>
              </a:ext>
            </a:extLst>
          </p:cNvPr>
          <p:cNvSpPr/>
          <p:nvPr/>
        </p:nvSpPr>
        <p:spPr>
          <a:xfrm>
            <a:off x="3523989" y="4638224"/>
            <a:ext cx="1716066" cy="21044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100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%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C7A41F9-19F3-A57C-86C2-57F868E82B28}"/>
              </a:ext>
            </a:extLst>
          </p:cNvPr>
          <p:cNvSpPr/>
          <p:nvPr/>
        </p:nvSpPr>
        <p:spPr>
          <a:xfrm>
            <a:off x="4382022" y="4910134"/>
            <a:ext cx="2551135" cy="210444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ea typeface="맑은 고딕"/>
                <a:cs typeface="Calibri"/>
              </a:rPr>
              <a:t>90</a:t>
            </a:r>
            <a:r>
              <a:rPr lang="ko-KR" altLang="en-US" dirty="0">
                <a:solidFill>
                  <a:schemeClr val="tx1"/>
                </a:solidFill>
                <a:ea typeface="맑은 고딕"/>
                <a:cs typeface="Calibri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323599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22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5DE4858-02CB-AA4C-93B9-BCCCF0C490FF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88426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진행도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1504E9-8FFD-8A1F-F9E4-4D4B99828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5" y="1683178"/>
            <a:ext cx="12192000" cy="349164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0D68EF-C392-55A5-EEED-3713A7EE0CB2}"/>
              </a:ext>
            </a:extLst>
          </p:cNvPr>
          <p:cNvSpPr/>
          <p:nvPr/>
        </p:nvSpPr>
        <p:spPr>
          <a:xfrm>
            <a:off x="2642991" y="2029216"/>
            <a:ext cx="5098093" cy="3145606"/>
          </a:xfrm>
          <a:prstGeom prst="rect">
            <a:avLst/>
          </a:prstGeom>
          <a:solidFill>
            <a:schemeClr val="tx1">
              <a:lumMod val="95000"/>
              <a:lumOff val="5000"/>
              <a:alpha val="35000"/>
            </a:scheme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6600" dirty="0">
                <a:ea typeface="맑은 고딕"/>
                <a:cs typeface="Calibri"/>
              </a:rPr>
              <a:t>95</a:t>
            </a:r>
            <a:r>
              <a:rPr lang="ko-KR" altLang="en-US" sz="6600" dirty="0">
                <a:ea typeface="맑은 고딕"/>
                <a:cs typeface="Calibri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19868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DE4858-02CB-AA4C-93B9-BCCCF0C490FF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681BF8-C5C5-1129-A174-3F3474872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08" y="1446620"/>
            <a:ext cx="10144409" cy="336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53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3145592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2631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28E7-D3AB-5711-E855-B112FE1A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925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/>
              <a:t>1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B3D534EB-A40B-7369-B65B-E0E3CACD6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8" y="1135563"/>
            <a:ext cx="3478385" cy="302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67A90A3E-EE46-E9BF-B901-D32EC535E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729" y="967415"/>
            <a:ext cx="2283756" cy="324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37C15F2-4FA5-AED4-9A93-A198BD55F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529" y="1080728"/>
            <a:ext cx="3347754" cy="313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8066073" cy="1325563"/>
          </a:xfrm>
        </p:spPr>
        <p:txBody>
          <a:bodyPr rtlCol="0"/>
          <a:lstStyle/>
          <a:p>
            <a:pPr rtl="0"/>
            <a:r>
              <a:rPr lang="en-US" altLang="ko-KR" dirty="0"/>
              <a:t>2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흐름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학생 플레이어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006EA-B85E-A483-CEB4-1733913C78CB}"/>
              </a:ext>
            </a:extLst>
          </p:cNvPr>
          <p:cNvSpPr txBox="1"/>
          <p:nvPr/>
        </p:nvSpPr>
        <p:spPr>
          <a:xfrm>
            <a:off x="884392" y="3776184"/>
            <a:ext cx="2354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게임 시작 후 </a:t>
            </a:r>
            <a:endParaRPr lang="en-US" altLang="ko-KR" dirty="0"/>
          </a:p>
          <a:p>
            <a:pPr algn="ctr"/>
            <a:r>
              <a:rPr lang="ko-KR" altLang="en-US" dirty="0"/>
              <a:t>맵 곳곳에 있는</a:t>
            </a:r>
            <a:endParaRPr lang="en-US" altLang="ko-KR" dirty="0"/>
          </a:p>
          <a:p>
            <a:pPr algn="ctr"/>
            <a:r>
              <a:rPr lang="ko-KR" altLang="en-US" dirty="0"/>
              <a:t>레버를 모두 킨다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D990817-DC88-F9CE-B7ED-E1CDC66C6871}"/>
              </a:ext>
            </a:extLst>
          </p:cNvPr>
          <p:cNvSpPr/>
          <p:nvPr/>
        </p:nvSpPr>
        <p:spPr>
          <a:xfrm>
            <a:off x="3434711" y="2031564"/>
            <a:ext cx="869123" cy="8198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35AE69-4FB9-71B5-8A27-90B2C1ABC8EC}"/>
              </a:ext>
            </a:extLst>
          </p:cNvPr>
          <p:cNvSpPr txBox="1"/>
          <p:nvPr/>
        </p:nvSpPr>
        <p:spPr>
          <a:xfrm>
            <a:off x="2780371" y="4857367"/>
            <a:ext cx="1786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게임플레이에 유용한 주변의 아이템을 먹는다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4B3DB89B-B13F-F61F-F9A3-0B58ACA80711}"/>
              </a:ext>
            </a:extLst>
          </p:cNvPr>
          <p:cNvSpPr/>
          <p:nvPr/>
        </p:nvSpPr>
        <p:spPr>
          <a:xfrm>
            <a:off x="7609482" y="2064716"/>
            <a:ext cx="869123" cy="8198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24974C-DD68-4FE9-276E-092E87F4C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9923" y="1366888"/>
            <a:ext cx="1665489" cy="2367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5649682-09FC-D228-4DC2-3B4A06910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591" y="4585353"/>
            <a:ext cx="2354894" cy="215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0960E71-44D2-40D0-935E-955F8132E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321" y="1384828"/>
            <a:ext cx="2601434" cy="226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1B5915-97AB-BD87-4F92-A9A206052AD0}"/>
              </a:ext>
            </a:extLst>
          </p:cNvPr>
          <p:cNvSpPr txBox="1"/>
          <p:nvPr/>
        </p:nvSpPr>
        <p:spPr>
          <a:xfrm>
            <a:off x="4253813" y="3782034"/>
            <a:ext cx="306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모든 컴퓨터를 해킹한다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316C46-2066-7B8B-3BAD-B75C5E19D3EC}"/>
              </a:ext>
            </a:extLst>
          </p:cNvPr>
          <p:cNvSpPr txBox="1"/>
          <p:nvPr/>
        </p:nvSpPr>
        <p:spPr>
          <a:xfrm>
            <a:off x="8331226" y="3776184"/>
            <a:ext cx="306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모두 탈출하면 게임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43A1F8BD-B1A5-BAB6-4B5F-569F6FB74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679" y="1416153"/>
            <a:ext cx="2194844" cy="2116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8792582" cy="1325563"/>
          </a:xfrm>
        </p:spPr>
        <p:txBody>
          <a:bodyPr rtlCol="0"/>
          <a:lstStyle/>
          <a:p>
            <a:pPr rtl="0"/>
            <a:r>
              <a:rPr lang="en-US" altLang="ko-KR" dirty="0"/>
              <a:t>2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흐름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006EA-B85E-A483-CEB4-1733913C78CB}"/>
              </a:ext>
            </a:extLst>
          </p:cNvPr>
          <p:cNvSpPr txBox="1"/>
          <p:nvPr/>
        </p:nvSpPr>
        <p:spPr>
          <a:xfrm>
            <a:off x="7179271" y="5209271"/>
            <a:ext cx="2943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제한 시간 내에 모든 학생 플레이어를 잡으면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270D744-FB15-4E20-5202-A079D9673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943" y="1325563"/>
            <a:ext cx="3724275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E73AF3-F059-7699-864B-C66ED0357658}"/>
              </a:ext>
            </a:extLst>
          </p:cNvPr>
          <p:cNvSpPr txBox="1"/>
          <p:nvPr/>
        </p:nvSpPr>
        <p:spPr>
          <a:xfrm>
            <a:off x="894836" y="4949104"/>
            <a:ext cx="348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레버를 내려 해킹을 방해한다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324953-9C57-6F94-4BB5-511829DD6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833" y="1273875"/>
            <a:ext cx="2582708" cy="358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2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5797318" y="770818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512019" y="4694755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7156058">
            <a:off x="666757" y="5331345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5758938" y="400516"/>
            <a:ext cx="414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시간 및 남은 해킹 </a:t>
            </a:r>
            <a:r>
              <a:rPr lang="ko-KR" altLang="en-US"/>
              <a:t>상황</a:t>
            </a:r>
            <a:r>
              <a:rPr lang="en-US" altLang="ko-KR" dirty="0"/>
              <a:t>(</a:t>
            </a:r>
            <a:r>
              <a:rPr lang="ko-KR" altLang="en-US" dirty="0"/>
              <a:t>구현예정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798138" y="4027212"/>
            <a:ext cx="139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 및 </a:t>
            </a:r>
            <a:r>
              <a:rPr lang="ko-KR" altLang="en-US" dirty="0" err="1"/>
              <a:t>쿨타임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-82793" y="4610901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팀원의 </a:t>
            </a:r>
            <a:r>
              <a:rPr lang="en-US" altLang="ko-KR" dirty="0"/>
              <a:t>HP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구현예정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AC16D7-3134-76C5-8715-05E03358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527" y="1325563"/>
            <a:ext cx="9148563" cy="51563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6334C7-1B86-7483-147E-582058C955DA}"/>
              </a:ext>
            </a:extLst>
          </p:cNvPr>
          <p:cNvSpPr txBox="1"/>
          <p:nvPr/>
        </p:nvSpPr>
        <p:spPr>
          <a:xfrm>
            <a:off x="10922226" y="5135970"/>
            <a:ext cx="11498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자신의 </a:t>
            </a:r>
            <a:r>
              <a:rPr lang="en-US" altLang="ko-KR" dirty="0"/>
              <a:t>HP </a:t>
            </a:r>
            <a:r>
              <a:rPr lang="ko-KR" altLang="en-US" dirty="0"/>
              <a:t>및 </a:t>
            </a:r>
            <a:r>
              <a:rPr lang="ko-KR" altLang="en-US" dirty="0" err="1"/>
              <a:t>스테미너</a:t>
            </a:r>
            <a:endParaRPr lang="en-US" altLang="ko-KR" dirty="0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25177429-269D-50CD-93DA-1D3C1EE49A6B}"/>
              </a:ext>
            </a:extLst>
          </p:cNvPr>
          <p:cNvSpPr/>
          <p:nvPr/>
        </p:nvSpPr>
        <p:spPr>
          <a:xfrm rot="3250539">
            <a:off x="10512017" y="5667024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서버 프레임워크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서버 동기화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 err="1"/>
                        <a:t>노말</a:t>
                      </a:r>
                      <a:r>
                        <a:rPr lang="ko-KR" altLang="en-US" sz="2000" dirty="0"/>
                        <a:t> 매핑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캐릭터 애니메이션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 err="1"/>
                        <a:t>파티클</a:t>
                      </a:r>
                      <a:endParaRPr lang="en-US" altLang="ko-KR" sz="2000" dirty="0"/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게임 캐릭터 모델링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게임 오브젝트</a:t>
                      </a:r>
                      <a:r>
                        <a:rPr lang="en-US" altLang="ko-KR" sz="2000" dirty="0"/>
                        <a:t> </a:t>
                      </a:r>
                      <a:r>
                        <a:rPr lang="ko-KR" altLang="en-US" sz="2000" dirty="0"/>
                        <a:t>모델링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게임 캐릭터 및 오브젝트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/>
                        <a:t>텍스처 제작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캐릭터 애니메이션 제작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클라이언트 프레임워크</a:t>
                      </a: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2000" dirty="0"/>
                        <a:t>-UI</a:t>
                      </a: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지연 조명 및 그림자</a:t>
                      </a: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외곽선 등 후처리</a:t>
                      </a: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2000" dirty="0"/>
                        <a:t>-</a:t>
                      </a:r>
                      <a:r>
                        <a:rPr lang="ko-KR" altLang="en-US" sz="2000" dirty="0"/>
                        <a:t>충돌 처리</a:t>
                      </a: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endParaRPr lang="en-US" altLang="ko-KR" sz="2000" dirty="0"/>
                    </a:p>
                    <a:p>
                      <a:pPr marL="0" indent="0" algn="ctr" latinLnBrk="1">
                        <a:buFontTx/>
                        <a:buNone/>
                      </a:pP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7D540DC-DF26-DFF0-3BFE-336EC3411F7D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/>
              <a:t>4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역할분담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2434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pic>
        <p:nvPicPr>
          <p:cNvPr id="3" name="그림 2" descr="바닥, 실내이(가) 표시된 사진&#10;&#10;자동 생성된 설명">
            <a:extLst>
              <a:ext uri="{FF2B5EF4-FFF2-40B4-BE49-F238E27FC236}">
                <a16:creationId xmlns:a16="http://schemas.microsoft.com/office/drawing/2014/main" id="{BE978AE7-7305-5896-7249-0631167C0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73" t="478" r="-138" b="-478"/>
          <a:stretch/>
        </p:blipFill>
        <p:spPr>
          <a:xfrm>
            <a:off x="687898" y="1649857"/>
            <a:ext cx="4621634" cy="3347909"/>
          </a:xfrm>
          <a:prstGeom prst="rect">
            <a:avLst/>
          </a:prstGeom>
        </p:spPr>
      </p:pic>
      <p:pic>
        <p:nvPicPr>
          <p:cNvPr id="4" name="그림 3" descr="벽, 사람, 실내이(가) 표시된 사진&#10;&#10;자동 생성된 설명">
            <a:extLst>
              <a:ext uri="{FF2B5EF4-FFF2-40B4-BE49-F238E27FC236}">
                <a16:creationId xmlns:a16="http://schemas.microsoft.com/office/drawing/2014/main" id="{9409A46C-3D84-3D9B-DA00-66E81FCF8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739" y="1648730"/>
            <a:ext cx="5032963" cy="3347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5468BF-8818-B9F7-1B25-2C120EFD89EF}"/>
              </a:ext>
            </a:extLst>
          </p:cNvPr>
          <p:cNvSpPr txBox="1"/>
          <p:nvPr/>
        </p:nvSpPr>
        <p:spPr>
          <a:xfrm>
            <a:off x="973123" y="5553512"/>
            <a:ext cx="10209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교수 플레이어의 근접</a:t>
            </a:r>
            <a:r>
              <a:rPr lang="en-US" altLang="ko-KR" sz="2400" dirty="0"/>
              <a:t>, </a:t>
            </a:r>
            <a:r>
              <a:rPr lang="ko-KR" altLang="en-US" sz="2400" dirty="0"/>
              <a:t>투사체 공격 구현</a:t>
            </a:r>
          </a:p>
        </p:txBody>
      </p:sp>
    </p:spTree>
    <p:extLst>
      <p:ext uri="{BB962C8B-B14F-4D97-AF65-F5344CB8AC3E}">
        <p14:creationId xmlns:p14="http://schemas.microsoft.com/office/powerpoint/2010/main" val="3541711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22EA0-5DA4-9663-2C54-18DABC97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075"/>
            <a:ext cx="10515600" cy="132556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35FE-0925-DB34-1AB9-5F6726FEF156}"/>
              </a:ext>
            </a:extLst>
          </p:cNvPr>
          <p:cNvSpPr txBox="1"/>
          <p:nvPr/>
        </p:nvSpPr>
        <p:spPr>
          <a:xfrm>
            <a:off x="3195782" y="6051003"/>
            <a:ext cx="543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구현 및 후처리를 통한 학생의 </a:t>
            </a:r>
            <a:r>
              <a:rPr lang="ko-KR" altLang="en-US" dirty="0" err="1"/>
              <a:t>투명스킬</a:t>
            </a:r>
            <a:r>
              <a:rPr lang="ko-KR" altLang="en-US" dirty="0"/>
              <a:t>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637019-7D8D-D645-B5C2-C526399EC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27" y="1110895"/>
            <a:ext cx="6572986" cy="4501444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FE53FDF-E8C8-20DF-AB94-4818A815F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41555"/>
            <a:ext cx="3679360" cy="3362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289038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1177</TotalTime>
  <Words>512</Words>
  <Application>Microsoft Office PowerPoint</Application>
  <PresentationFormat>와이드스크린</PresentationFormat>
  <Paragraphs>165</Paragraphs>
  <Slides>26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맑은 고딕</vt:lpstr>
      <vt:lpstr>맑은 고딕</vt:lpstr>
      <vt:lpstr>Arial</vt:lpstr>
      <vt:lpstr>Avenir Next LT Pro</vt:lpstr>
      <vt:lpstr>ShapesVTI</vt:lpstr>
      <vt:lpstr>Avoid* him</vt:lpstr>
      <vt:lpstr>목차</vt:lpstr>
      <vt:lpstr>1. 게임소개</vt:lpstr>
      <vt:lpstr>2. 게임 흐름 – 학생 플레이어</vt:lpstr>
      <vt:lpstr>2. 게임 흐름 – 교수 플레이어</vt:lpstr>
      <vt:lpstr>3. 게임 화면</vt:lpstr>
      <vt:lpstr>PowerPoint 프레젠테이션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PowerPoint 프레젠테이션</vt:lpstr>
      <vt:lpstr>6. 게임조작</vt:lpstr>
      <vt:lpstr>PowerPoint 프레젠테이션</vt:lpstr>
      <vt:lpstr>PowerPoint 프레젠테이션</vt:lpstr>
      <vt:lpstr>PowerPoint 프레젠테이션</vt:lpstr>
      <vt:lpstr>PowerPoint 프레젠테이션</vt:lpstr>
      <vt:lpstr>데모 시연</vt:lpstr>
      <vt:lpstr>QnA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전 수민</cp:lastModifiedBy>
  <cp:revision>198</cp:revision>
  <dcterms:created xsi:type="dcterms:W3CDTF">2022-11-12T04:48:11Z</dcterms:created>
  <dcterms:modified xsi:type="dcterms:W3CDTF">2023-04-26T08:21:01Z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